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7.xml"/><Relationship Id="rId22" Type="http://schemas.openxmlformats.org/officeDocument/2006/relationships/font" Target="fonts/Lato-italic.fntdata"/><Relationship Id="rId10" Type="http://schemas.openxmlformats.org/officeDocument/2006/relationships/slide" Target="slides/slide6.xml"/><Relationship Id="rId21" Type="http://schemas.openxmlformats.org/officeDocument/2006/relationships/font" Target="fonts/Lat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slide" Target="slides/slide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2.xml"/><Relationship Id="rId18" Type="http://schemas.openxmlformats.org/officeDocument/2006/relationships/font" Target="fonts/Raleway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Dicribe them in detai….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Dicribe them in detai….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Shape 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Shape 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Shape 9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Shape 9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Shape 100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Shape 10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Shape 10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Shape 10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Shape 10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Shape 10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Shape 110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Shape 1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Shape 11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Shape 1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Shape 1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Shape 126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Shape 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Shape 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Shape 24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Shape 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Shape 34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Shape 36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Shape 37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Shape 38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Shape 41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Shape 42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Shape 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Shape 4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Shape 5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Shape 5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Shape 5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Shape 5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Shape 6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Shape 6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Shape 6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Shape 6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Shape 7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Shape 7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Shape 7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Shape 81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Shape 8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Shape 8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4.png"/><Relationship Id="rId7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Shape 135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mponent Detail" id="136" name="Shape 136"/>
          <p:cNvPicPr preferRelativeResize="0"/>
          <p:nvPr/>
        </p:nvPicPr>
        <p:blipFill rotWithShape="1">
          <a:blip r:embed="rId4">
            <a:alphaModFix/>
          </a:blip>
          <a:srcRect b="20500" l="0" r="0" t="3655"/>
          <a:stretch/>
        </p:blipFill>
        <p:spPr>
          <a:xfrm>
            <a:off x="5181200" y="1645500"/>
            <a:ext cx="3471224" cy="1974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7" name="Shape 137"/>
          <p:cNvPicPr preferRelativeResize="0"/>
          <p:nvPr/>
        </p:nvPicPr>
        <p:blipFill rotWithShape="1">
          <a:blip r:embed="rId5">
            <a:alphaModFix/>
          </a:blip>
          <a:srcRect b="0" l="0" r="19980" t="0"/>
          <a:stretch/>
        </p:blipFill>
        <p:spPr>
          <a:xfrm>
            <a:off x="3939289" y="2961875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8" name="Shape 138"/>
          <p:cNvSpPr txBox="1"/>
          <p:nvPr>
            <p:ph type="ctrTitle"/>
          </p:nvPr>
        </p:nvSpPr>
        <p:spPr>
          <a:xfrm>
            <a:off x="364550" y="1204775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MUM Room </a:t>
            </a:r>
            <a:br>
              <a:rPr lang="en" sz="3000"/>
            </a:br>
            <a:r>
              <a:rPr lang="en" sz="3000"/>
              <a:t>Management </a:t>
            </a:r>
            <a:br>
              <a:rPr lang="en" sz="3000"/>
            </a:br>
            <a:r>
              <a:rPr lang="en" sz="3000"/>
              <a:t>System</a:t>
            </a:r>
            <a:endParaRPr sz="3000"/>
          </a:p>
        </p:txBody>
      </p:sp>
      <p:sp>
        <p:nvSpPr>
          <p:cNvPr id="139" name="Shape 139"/>
          <p:cNvSpPr txBox="1"/>
          <p:nvPr>
            <p:ph idx="1" type="subTitle"/>
          </p:nvPr>
        </p:nvSpPr>
        <p:spPr>
          <a:xfrm>
            <a:off x="729450" y="2865625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By:Joseph Tusoy</a:t>
            </a:r>
            <a:endParaRPr b="1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        William Chaparro</a:t>
            </a:r>
            <a:endParaRPr b="1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         Binyam Heyi</a:t>
            </a:r>
            <a:endParaRPr b="1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</a:t>
            </a:r>
            <a:endParaRPr/>
          </a:p>
        </p:txBody>
      </p:sp>
      <p:pic>
        <p:nvPicPr>
          <p:cNvPr id="140" name="Shape 1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81200" y="1618625"/>
            <a:ext cx="3471225" cy="197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Shape 1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989175" y="3071975"/>
            <a:ext cx="832175" cy="188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7" name="Shape 14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The Problem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Solution and Demo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Next Steps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53" name="Shape 15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Paper based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Not </a:t>
            </a:r>
            <a:r>
              <a:rPr b="1" lang="en" sz="1600">
                <a:solidFill>
                  <a:schemeClr val="dk1"/>
                </a:solidFill>
              </a:rPr>
              <a:t>centralized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Cumbersome</a:t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Shape 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8000" y="3005850"/>
            <a:ext cx="2443795" cy="1832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706475" y="1305525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Shape 160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We </a:t>
            </a:r>
            <a:r>
              <a:rPr b="1" lang="en" sz="1600">
                <a:solidFill>
                  <a:schemeClr val="dk1"/>
                </a:solidFill>
              </a:rPr>
              <a:t>tackle</a:t>
            </a:r>
            <a:r>
              <a:rPr b="1" lang="en" sz="1600">
                <a:solidFill>
                  <a:schemeClr val="dk1"/>
                </a:solidFill>
              </a:rPr>
              <a:t> the problem as an MVC</a:t>
            </a:r>
            <a:endParaRPr b="1" sz="16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(Model)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 interface to view and modify the data (View)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 that can be performed on the data (Controller)</a:t>
            </a:r>
            <a:endParaRPr b="1"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Responsibility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Shape 166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Binyam H: Mostly on UI ( FE)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William C: Backend and Integration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Joseph T: Backend and Integration 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Shape 17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Database: MySQL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View: JSP, HTML ,CSS ,JS, JQuery, JQGrid, Bootsrap, ajax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Model: Java Beans, Bundle, DAO. 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Controller: Login, Student, Report, Request, Room, Student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Shape 177"/>
          <p:cNvGrpSpPr/>
          <p:nvPr/>
        </p:nvGrpSpPr>
        <p:grpSpPr>
          <a:xfrm>
            <a:off x="5690200" y="1192175"/>
            <a:ext cx="3132300" cy="655602"/>
            <a:chOff x="5330350" y="2313675"/>
            <a:chExt cx="3132300" cy="655602"/>
          </a:xfrm>
        </p:grpSpPr>
        <p:sp>
          <p:nvSpPr>
            <p:cNvPr id="178" name="Shape 178"/>
            <p:cNvSpPr/>
            <p:nvPr/>
          </p:nvSpPr>
          <p:spPr>
            <a:xfrm>
              <a:off x="6175750" y="2313675"/>
              <a:ext cx="2286900" cy="525000"/>
            </a:xfrm>
            <a:prstGeom prst="roundRect">
              <a:avLst>
                <a:gd fmla="val 10171" name="adj"/>
              </a:avLst>
            </a:prstGeom>
            <a:solidFill>
              <a:srgbClr val="1A9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Shape 179"/>
            <p:cNvSpPr txBox="1"/>
            <p:nvPr/>
          </p:nvSpPr>
          <p:spPr>
            <a:xfrm>
              <a:off x="6278925" y="2387577"/>
              <a:ext cx="2097000" cy="58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Sign In Screen </a:t>
              </a:r>
              <a:endPara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180" name="Shape 180"/>
            <p:cNvCxnSpPr/>
            <p:nvPr/>
          </p:nvCxnSpPr>
          <p:spPr>
            <a:xfrm>
              <a:off x="5330350" y="2578675"/>
              <a:ext cx="845400" cy="0"/>
            </a:xfrm>
            <a:prstGeom prst="straightConnector1">
              <a:avLst/>
            </a:prstGeom>
            <a:noFill/>
            <a:ln cap="flat" cmpd="sng" w="28575">
              <a:solidFill>
                <a:srgbClr val="1A9988"/>
              </a:solidFill>
              <a:prstDash val="solid"/>
              <a:round/>
              <a:headEnd len="med" w="med" type="oval"/>
              <a:tailEnd len="sm" w="sm" type="none"/>
            </a:ln>
          </p:spPr>
        </p:cxnSp>
      </p:grpSp>
      <p:sp>
        <p:nvSpPr>
          <p:cNvPr id="181" name="Shape 181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Shape 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500" y="103000"/>
            <a:ext cx="4838700" cy="441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Shape 192"/>
          <p:cNvGrpSpPr/>
          <p:nvPr/>
        </p:nvGrpSpPr>
        <p:grpSpPr>
          <a:xfrm>
            <a:off x="5156800" y="2381050"/>
            <a:ext cx="3132325" cy="566100"/>
            <a:chOff x="5330350" y="2313675"/>
            <a:chExt cx="3132325" cy="566100"/>
          </a:xfrm>
        </p:grpSpPr>
        <p:sp>
          <p:nvSpPr>
            <p:cNvPr id="193" name="Shape 193"/>
            <p:cNvSpPr/>
            <p:nvPr/>
          </p:nvSpPr>
          <p:spPr>
            <a:xfrm>
              <a:off x="6175750" y="2313675"/>
              <a:ext cx="2286900" cy="566100"/>
            </a:xfrm>
            <a:prstGeom prst="roundRect">
              <a:avLst>
                <a:gd fmla="val 10171" name="adj"/>
              </a:avLst>
            </a:prstGeom>
            <a:solidFill>
              <a:srgbClr val="1A9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Shape 194"/>
            <p:cNvSpPr txBox="1"/>
            <p:nvPr/>
          </p:nvSpPr>
          <p:spPr>
            <a:xfrm>
              <a:off x="6225275" y="2313675"/>
              <a:ext cx="2237400" cy="5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Articulate your design decisions by adding justifications</a:t>
              </a:r>
              <a:endParaRPr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195" name="Shape 195"/>
            <p:cNvCxnSpPr/>
            <p:nvPr/>
          </p:nvCxnSpPr>
          <p:spPr>
            <a:xfrm>
              <a:off x="5330350" y="2606478"/>
              <a:ext cx="845400" cy="0"/>
            </a:xfrm>
            <a:prstGeom prst="straightConnector1">
              <a:avLst/>
            </a:prstGeom>
            <a:noFill/>
            <a:ln cap="flat" cmpd="sng" w="28575">
              <a:solidFill>
                <a:srgbClr val="1A9988"/>
              </a:solidFill>
              <a:prstDash val="solid"/>
              <a:round/>
              <a:headEnd len="med" w="med" type="oval"/>
              <a:tailEnd len="sm" w="sm" type="none"/>
            </a:ln>
          </p:spPr>
        </p:cxnSp>
      </p:grpSp>
      <p:pic>
        <p:nvPicPr>
          <p:cNvPr id="196" name="Shape 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